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6" r:id="rId5"/>
    <p:sldId id="290" r:id="rId6"/>
    <p:sldId id="315" r:id="rId7"/>
    <p:sldId id="316" r:id="rId8"/>
    <p:sldId id="314" r:id="rId9"/>
    <p:sldId id="292" r:id="rId10"/>
    <p:sldId id="318" r:id="rId11"/>
    <p:sldId id="320" r:id="rId12"/>
    <p:sldId id="317" r:id="rId13"/>
    <p:sldId id="310" r:id="rId14"/>
    <p:sldId id="31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2" autoAdjust="0"/>
    <p:restoredTop sz="94690" autoAdjust="0"/>
  </p:normalViewPr>
  <p:slideViewPr>
    <p:cSldViewPr>
      <p:cViewPr>
        <p:scale>
          <a:sx n="60" d="100"/>
          <a:sy n="60" d="100"/>
        </p:scale>
        <p:origin x="4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06DE-4AC6-4D7D-B5BA-6B3D334E0F6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B976-320B-4A02-995A-2C83E5114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Zavarivanje legura koje ojačavaju taloženjem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„</a:t>
            </a:r>
            <a:r>
              <a:rPr lang="sr-Latn-RS" dirty="0" err="1"/>
              <a:t>Monel</a:t>
            </a:r>
            <a:r>
              <a:rPr lang="sr-Latn-RS" dirty="0"/>
              <a:t>“:</a:t>
            </a:r>
          </a:p>
          <a:p>
            <a:pPr>
              <a:buFontTx/>
              <a:buChar char="-"/>
            </a:pPr>
            <a:r>
              <a:rPr lang="sr-Latn-RS" dirty="0"/>
              <a:t>Ograničena </a:t>
            </a:r>
            <a:r>
              <a:rPr lang="sr-Latn-RS" dirty="0" err="1"/>
              <a:t>zavarljivost</a:t>
            </a:r>
            <a:r>
              <a:rPr lang="sr-Latn-RS" dirty="0"/>
              <a:t>, retko se i zahteva  </a:t>
            </a:r>
          </a:p>
          <a:p>
            <a:pPr marL="0" indent="0">
              <a:buNone/>
            </a:pPr>
            <a:r>
              <a:rPr lang="sr-Latn-RS" dirty="0"/>
              <a:t>   (vratila, lopatice)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popravka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livenja</a:t>
            </a:r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Nakon zavarivanja meko žarenje, meko žarenje između prolaza za izbegavanje </a:t>
            </a:r>
            <a:r>
              <a:rPr lang="sr-Latn-RS" dirty="0" err="1"/>
              <a:t>prslina</a:t>
            </a:r>
            <a:endParaRPr lang="sr-Latn-RS" dirty="0"/>
          </a:p>
          <a:p>
            <a:pPr>
              <a:buFontTx/>
              <a:buChar char="-"/>
            </a:pPr>
            <a:r>
              <a:rPr lang="sr-Latn-RS" dirty="0" err="1"/>
              <a:t>Elektrootporno</a:t>
            </a:r>
            <a:r>
              <a:rPr lang="sr-Latn-RS" dirty="0"/>
              <a:t>, lasersko, elektronskim snopom – što manji unos toplote, što uži ZUT</a:t>
            </a:r>
          </a:p>
        </p:txBody>
      </p:sp>
    </p:spTree>
    <p:extLst>
      <p:ext uri="{BB962C8B-B14F-4D97-AF65-F5344CB8AC3E}">
        <p14:creationId xmlns:p14="http://schemas.microsoft.com/office/powerpoint/2010/main" val="211307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/>
              <a:t>„</a:t>
            </a:r>
            <a:r>
              <a:rPr lang="sr-Latn-RS" dirty="0" err="1"/>
              <a:t>Inconel</a:t>
            </a:r>
            <a:r>
              <a:rPr lang="sr-Latn-RS" dirty="0"/>
              <a:t>“</a:t>
            </a:r>
            <a:r>
              <a:rPr lang="en-US" dirty="0"/>
              <a:t> (</a:t>
            </a:r>
            <a:r>
              <a:rPr lang="en-US" dirty="0" err="1"/>
              <a:t>lopatice</a:t>
            </a:r>
            <a:r>
              <a:rPr lang="en-US" dirty="0"/>
              <a:t> </a:t>
            </a:r>
            <a:r>
              <a:rPr lang="en-US" dirty="0" err="1"/>
              <a:t>avio</a:t>
            </a:r>
            <a:r>
              <a:rPr lang="en-US" dirty="0"/>
              <a:t>-turbine; </a:t>
            </a:r>
            <a:r>
              <a:rPr lang="en-US" dirty="0" err="1"/>
              <a:t>popravka</a:t>
            </a:r>
            <a:r>
              <a:rPr lang="en-US" dirty="0"/>
              <a:t> </a:t>
            </a:r>
            <a:r>
              <a:rPr lang="en-US" dirty="0" err="1"/>
              <a:t>grešaka</a:t>
            </a:r>
            <a:r>
              <a:rPr lang="en-US" dirty="0"/>
              <a:t> </a:t>
            </a:r>
            <a:r>
              <a:rPr lang="en-US" dirty="0" err="1"/>
              <a:t>livenja</a:t>
            </a:r>
            <a:r>
              <a:rPr lang="en-US" dirty="0"/>
              <a:t>):</a:t>
            </a:r>
            <a:endParaRPr lang="sr-Latn-RS" dirty="0"/>
          </a:p>
          <a:p>
            <a:pPr>
              <a:buFontTx/>
              <a:buChar char="-"/>
            </a:pPr>
            <a:r>
              <a:rPr lang="sr-Latn-RS" dirty="0"/>
              <a:t>TIG idealan, istorodni DM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Jednosmerna</a:t>
            </a:r>
            <a:r>
              <a:rPr lang="en-US" dirty="0"/>
              <a:t> </a:t>
            </a: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prave</a:t>
            </a:r>
            <a:r>
              <a:rPr lang="en-US" dirty="0"/>
              <a:t>/</a:t>
            </a:r>
            <a:r>
              <a:rPr lang="en-US" dirty="0" err="1"/>
              <a:t>direktne</a:t>
            </a:r>
            <a:r>
              <a:rPr lang="en-US" dirty="0"/>
              <a:t> </a:t>
            </a:r>
            <a:r>
              <a:rPr lang="en-US" dirty="0" err="1"/>
              <a:t>polarnosti</a:t>
            </a:r>
            <a:r>
              <a:rPr lang="en-US" dirty="0"/>
              <a:t> (-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elektrodi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Struja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austenitnih</a:t>
            </a:r>
            <a:r>
              <a:rPr lang="en-US" dirty="0"/>
              <a:t> </a:t>
            </a:r>
            <a:r>
              <a:rPr lang="en-US" dirty="0" err="1"/>
              <a:t>nerđajućeg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 (1 A </a:t>
            </a:r>
            <a:r>
              <a:rPr lang="en-US" dirty="0" err="1"/>
              <a:t>po</a:t>
            </a:r>
            <a:r>
              <a:rPr lang="en-US" dirty="0"/>
              <a:t> 0,025 mm </a:t>
            </a:r>
            <a:r>
              <a:rPr lang="en-US" dirty="0" err="1"/>
              <a:t>debljine</a:t>
            </a:r>
            <a:r>
              <a:rPr lang="en-US" dirty="0"/>
              <a:t>: ~40 A </a:t>
            </a:r>
            <a:r>
              <a:rPr lang="en-US" dirty="0" err="1"/>
              <a:t>za</a:t>
            </a:r>
            <a:r>
              <a:rPr lang="en-US" dirty="0"/>
              <a:t> 1 mm)</a:t>
            </a:r>
          </a:p>
          <a:p>
            <a:pPr>
              <a:buFontTx/>
              <a:buChar char="-"/>
            </a:pPr>
            <a:r>
              <a:rPr lang="en-US" dirty="0" err="1"/>
              <a:t>Raditi</a:t>
            </a:r>
            <a:r>
              <a:rPr lang="en-US" dirty="0"/>
              <a:t> </a:t>
            </a:r>
            <a:r>
              <a:rPr lang="en-US" dirty="0" err="1"/>
              <a:t>sporije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austenitni</a:t>
            </a:r>
            <a:r>
              <a:rPr lang="en-US" dirty="0"/>
              <a:t> </a:t>
            </a:r>
            <a:r>
              <a:rPr lang="en-US" dirty="0" err="1"/>
              <a:t>nerđajući</a:t>
            </a:r>
            <a:r>
              <a:rPr lang="en-US" dirty="0"/>
              <a:t> </a:t>
            </a:r>
            <a:r>
              <a:rPr lang="en-US" dirty="0" err="1"/>
              <a:t>čelik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Dobri</a:t>
            </a:r>
            <a:r>
              <a:rPr lang="en-US" dirty="0"/>
              <a:t>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elektrodom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2 % </a:t>
            </a:r>
            <a:r>
              <a:rPr lang="en-US" dirty="0" err="1"/>
              <a:t>torijuma</a:t>
            </a:r>
            <a:r>
              <a:rPr lang="en-US" dirty="0"/>
              <a:t> (</a:t>
            </a:r>
            <a:r>
              <a:rPr lang="en-US" dirty="0" err="1"/>
              <a:t>Th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argona</a:t>
            </a:r>
            <a:r>
              <a:rPr lang="en-US" dirty="0"/>
              <a:t>, ne </a:t>
            </a:r>
            <a:r>
              <a:rPr lang="en-US" dirty="0" err="1"/>
              <a:t>štedeti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gasu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dobre</a:t>
            </a:r>
            <a:r>
              <a:rPr lang="en-US" dirty="0"/>
              <a:t> </a:t>
            </a:r>
            <a:r>
              <a:rPr lang="en-US" dirty="0" err="1"/>
              <a:t>zaštite</a:t>
            </a:r>
            <a:r>
              <a:rPr lang="en-US" dirty="0"/>
              <a:t> (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otvor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pištolju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Zadržavati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kratak</a:t>
            </a:r>
            <a:r>
              <a:rPr lang="en-US" dirty="0"/>
              <a:t> </a:t>
            </a:r>
            <a:r>
              <a:rPr lang="en-US" dirty="0" err="1"/>
              <a:t>luk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U </a:t>
            </a:r>
            <a:r>
              <a:rPr lang="en-US" dirty="0" err="1"/>
              <a:t>višeprolaznom</a:t>
            </a:r>
            <a:r>
              <a:rPr lang="en-US" dirty="0"/>
              <a:t> </a:t>
            </a:r>
            <a:r>
              <a:rPr lang="en-US" dirty="0" err="1"/>
              <a:t>zavarivanju</a:t>
            </a:r>
            <a:r>
              <a:rPr lang="en-US" dirty="0"/>
              <a:t>/</a:t>
            </a:r>
            <a:r>
              <a:rPr lang="en-US" dirty="0" err="1"/>
              <a:t>navarivanju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sačekati</a:t>
            </a:r>
            <a:r>
              <a:rPr lang="en-US" dirty="0"/>
              <a:t> da se </a:t>
            </a:r>
            <a:r>
              <a:rPr lang="en-US" dirty="0" err="1"/>
              <a:t>prethodni</a:t>
            </a:r>
            <a:r>
              <a:rPr lang="en-US" dirty="0"/>
              <a:t> </a:t>
            </a:r>
            <a:r>
              <a:rPr lang="en-US" dirty="0" err="1"/>
              <a:t>prolaz</a:t>
            </a:r>
            <a:r>
              <a:rPr lang="en-US" dirty="0"/>
              <a:t> dobro </a:t>
            </a:r>
            <a:r>
              <a:rPr lang="en-US" dirty="0" err="1"/>
              <a:t>ohladi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0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u="sng" dirty="0"/>
              <a:t>Legure nikla koje ojačavaju disperziono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Dodatak metalnih oksida: Al</a:t>
            </a:r>
            <a:r>
              <a:rPr lang="sr-Latn-RS" baseline="-25000" dirty="0"/>
              <a:t>2</a:t>
            </a:r>
            <a:r>
              <a:rPr lang="sr-Latn-RS" dirty="0"/>
              <a:t>O</a:t>
            </a:r>
            <a:r>
              <a:rPr lang="sr-Latn-RS" baseline="-25000" dirty="0"/>
              <a:t>3</a:t>
            </a:r>
            <a:r>
              <a:rPr lang="sr-Latn-RS" dirty="0"/>
              <a:t>, Y</a:t>
            </a:r>
            <a:r>
              <a:rPr lang="sr-Latn-RS" baseline="-25000" dirty="0"/>
              <a:t>2</a:t>
            </a:r>
            <a:r>
              <a:rPr lang="sr-Latn-RS" dirty="0"/>
              <a:t>O</a:t>
            </a:r>
            <a:r>
              <a:rPr lang="sr-Latn-RS" baseline="-25000" dirty="0"/>
              <a:t>3</a:t>
            </a:r>
            <a:r>
              <a:rPr lang="sr-Latn-RS" dirty="0"/>
              <a:t>, </a:t>
            </a:r>
            <a:r>
              <a:rPr lang="sr-Latn-RS" dirty="0" err="1"/>
              <a:t>BeO</a:t>
            </a:r>
            <a:endParaRPr lang="sr-Latn-RS" dirty="0"/>
          </a:p>
          <a:p>
            <a:r>
              <a:rPr lang="sr-Latn-RS" dirty="0" err="1"/>
              <a:t>Sinterovanje</a:t>
            </a:r>
            <a:endParaRPr lang="sr-Latn-RS" dirty="0"/>
          </a:p>
          <a:p>
            <a:r>
              <a:rPr lang="sr-Latn-RS" dirty="0"/>
              <a:t>Ograničena upotreba, jeftiniji je „</a:t>
            </a:r>
            <a:r>
              <a:rPr lang="sr-Latn-RS" dirty="0" err="1"/>
              <a:t>Inconel</a:t>
            </a:r>
            <a:r>
              <a:rPr lang="sr-Latn-RS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8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err="1"/>
              <a:t>Raznorodni</a:t>
            </a:r>
            <a:r>
              <a:rPr lang="en-US" u="sng" dirty="0"/>
              <a:t> </a:t>
            </a:r>
            <a:r>
              <a:rPr lang="en-US" u="sng" dirty="0" err="1"/>
              <a:t>spojevi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DM od nikla se koristi u mnogim slučajevima kada se spajaju čelici, legure </a:t>
            </a:r>
            <a:r>
              <a:rPr lang="sr-Latn-RS" dirty="0" err="1"/>
              <a:t>Cu</a:t>
            </a:r>
            <a:r>
              <a:rPr lang="sr-Latn-RS" dirty="0"/>
              <a:t>, Ni, </a:t>
            </a:r>
            <a:r>
              <a:rPr lang="sr-Latn-RS" dirty="0" err="1"/>
              <a:t>Cr</a:t>
            </a:r>
            <a:r>
              <a:rPr lang="sr-Latn-RS" dirty="0"/>
              <a:t> itd.</a:t>
            </a:r>
          </a:p>
          <a:p>
            <a:r>
              <a:rPr lang="sr-Latn-RS" dirty="0"/>
              <a:t>Najčešće </a:t>
            </a:r>
            <a:r>
              <a:rPr lang="en-US" dirty="0"/>
              <a:t>t</a:t>
            </a:r>
            <a:r>
              <a:rPr lang="sr-Latn-RS" dirty="0" err="1"/>
              <a:t>ehnički</a:t>
            </a:r>
            <a:r>
              <a:rPr lang="sr-Latn-RS" dirty="0"/>
              <a:t> čisti Ni ili legure NiTi3 ili NiTi4</a:t>
            </a:r>
          </a:p>
          <a:p>
            <a:r>
              <a:rPr lang="sr-Latn-RS" dirty="0"/>
              <a:t>Što manji unos toplote zbog što manjeg topljenja OM</a:t>
            </a:r>
          </a:p>
          <a:p>
            <a:r>
              <a:rPr lang="sr-Latn-RS" dirty="0"/>
              <a:t>Postupci: nekad REL, bolje TIG, a još bolje elektronski snop i laser kod teško </a:t>
            </a:r>
            <a:r>
              <a:rPr lang="sr-Latn-RS" dirty="0" err="1"/>
              <a:t>zavarljivih</a:t>
            </a:r>
            <a:r>
              <a:rPr lang="sr-Latn-RS" dirty="0"/>
              <a:t> legura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54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096000"/>
          </a:xfrm>
        </p:spPr>
        <p:txBody>
          <a:bodyPr>
            <a:normAutofit fontScale="92500" lnSpcReduction="20000"/>
          </a:bodyPr>
          <a:lstStyle/>
          <a:p>
            <a:r>
              <a:rPr lang="sr-Latn-RS" u="sng" dirty="0"/>
              <a:t>Generalne preporuke</a:t>
            </a:r>
            <a:r>
              <a:rPr lang="sr-Latn-RS" dirty="0"/>
              <a:t>:</a:t>
            </a:r>
          </a:p>
          <a:p>
            <a:pPr>
              <a:buFontTx/>
              <a:buChar char="-"/>
            </a:pPr>
            <a:r>
              <a:rPr lang="sr-Latn-RS" dirty="0"/>
              <a:t>Priprema V šava sa uglom 70-80</a:t>
            </a:r>
            <a:r>
              <a:rPr lang="sr-Latn-RS" baseline="30000" dirty="0"/>
              <a:t>o</a:t>
            </a:r>
            <a:r>
              <a:rPr lang="sr-Latn-RS" dirty="0"/>
              <a:t> (mora zbog kontrole nanošenja šava-velik </a:t>
            </a:r>
            <a:r>
              <a:rPr lang="sr-Latn-RS" dirty="0" err="1"/>
              <a:t>površ.napon</a:t>
            </a:r>
            <a:r>
              <a:rPr lang="sr-Latn-RS" dirty="0"/>
              <a:t>, zato do 10%H u Ar kod TIG) ali je bolji U šav sa uglom 30-40</a:t>
            </a:r>
            <a:r>
              <a:rPr lang="sr-Latn-RS" baseline="30000" dirty="0"/>
              <a:t>o</a:t>
            </a:r>
            <a:r>
              <a:rPr lang="sr-Latn-RS" dirty="0"/>
              <a:t> (skuplja izrada)</a:t>
            </a:r>
          </a:p>
          <a:p>
            <a:pPr>
              <a:buFontTx/>
              <a:buChar char="-"/>
            </a:pPr>
            <a:r>
              <a:rPr lang="sr-Latn-RS" dirty="0"/>
              <a:t>Manji uvar nego kod čelika, debljina korena do 1,5 mm; upotreba podložnih pločica/traka za dobar koren</a:t>
            </a:r>
          </a:p>
          <a:p>
            <a:pPr>
              <a:buFontTx/>
              <a:buChar char="-"/>
            </a:pPr>
            <a:r>
              <a:rPr lang="sr-Latn-RS" dirty="0"/>
              <a:t>Najveći problem su vruće </a:t>
            </a:r>
            <a:r>
              <a:rPr lang="sr-Latn-RS" dirty="0" err="1"/>
              <a:t>prsline</a:t>
            </a:r>
            <a:r>
              <a:rPr lang="sr-Latn-RS" dirty="0"/>
              <a:t> u metalu šava ili češće na liniji stapanja (kontaminacija mašću, naftom, sa S, u manjoj meri P, Bi, </a:t>
            </a:r>
            <a:r>
              <a:rPr lang="sr-Latn-RS" dirty="0" err="1"/>
              <a:t>Pb</a:t>
            </a:r>
            <a:r>
              <a:rPr lang="sr-Latn-RS" dirty="0"/>
              <a:t>) – detaljno čišćenje brušenjem, četkom od </a:t>
            </a:r>
            <a:r>
              <a:rPr lang="sr-Latn-RS" dirty="0" err="1"/>
              <a:t>aust.nerđ.čel</a:t>
            </a:r>
            <a:r>
              <a:rPr lang="sr-Latn-RS" dirty="0"/>
              <a:t>.</a:t>
            </a:r>
          </a:p>
          <a:p>
            <a:pPr>
              <a:buFontTx/>
              <a:buChar char="-"/>
            </a:pPr>
            <a:r>
              <a:rPr lang="sr-Latn-RS" dirty="0"/>
              <a:t>Poroznost zbog brzog hlađenja (mali unos toplote), apsorpcija i </a:t>
            </a:r>
            <a:r>
              <a:rPr lang="sr-Latn-RS" dirty="0" err="1"/>
              <a:t>zaro</a:t>
            </a:r>
            <a:r>
              <a:rPr lang="en-US" dirty="0"/>
              <a:t>b</a:t>
            </a:r>
            <a:r>
              <a:rPr lang="sr-Latn-RS" dirty="0" err="1"/>
              <a:t>ljavanje</a:t>
            </a:r>
            <a:r>
              <a:rPr lang="sr-Latn-RS" dirty="0"/>
              <a:t> N – mora dobra zaštita </a:t>
            </a:r>
          </a:p>
        </p:txBody>
      </p:sp>
    </p:spTree>
    <p:extLst>
      <p:ext uri="{BB962C8B-B14F-4D97-AF65-F5344CB8AC3E}">
        <p14:creationId xmlns:p14="http://schemas.microsoft.com/office/powerpoint/2010/main" val="320257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nikla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legura</a:t>
            </a:r>
            <a:r>
              <a:rPr lang="en-US" b="1" dirty="0"/>
              <a:t> </a:t>
            </a:r>
            <a:r>
              <a:rPr lang="en-US" b="1" dirty="0" err="1"/>
              <a:t>nikla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/>
              <a:t>Obojeni</a:t>
            </a:r>
            <a:r>
              <a:rPr lang="en-US" dirty="0"/>
              <a:t> metal, PCK, </a:t>
            </a:r>
            <a:r>
              <a:rPr lang="en-US" dirty="0" err="1"/>
              <a:t>T</a:t>
            </a:r>
            <a:r>
              <a:rPr lang="en-US" baseline="-25000" dirty="0" err="1"/>
              <a:t>toplj</a:t>
            </a:r>
            <a:r>
              <a:rPr lang="en-US" dirty="0"/>
              <a:t>=</a:t>
            </a:r>
            <a:r>
              <a:rPr lang="sr-Latn-CS" dirty="0"/>
              <a:t> </a:t>
            </a:r>
            <a:r>
              <a:rPr lang="en-US" dirty="0"/>
              <a:t>1455</a:t>
            </a:r>
            <a:r>
              <a:rPr lang="sr-Latn-CS" baseline="30000" dirty="0" err="1"/>
              <a:t>o</a:t>
            </a:r>
            <a:r>
              <a:rPr lang="sr-Latn-CS" dirty="0" err="1"/>
              <a:t>C</a:t>
            </a:r>
            <a:endParaRPr lang="en-US" dirty="0"/>
          </a:p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Velika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električna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toplotna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provodljivost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Visoka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koroziona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postojanost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0000"/>
                </a:solidFill>
              </a:rPr>
              <a:t>Mogućnost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oblikovanja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plastičnom</a:t>
            </a:r>
            <a:r>
              <a:rPr lang="en-US" dirty="0">
                <a:solidFill>
                  <a:srgbClr val="FF0000"/>
                </a:solidFill>
              </a:rPr>
              <a:t> def.</a:t>
            </a:r>
          </a:p>
          <a:p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elektrotehnika</a:t>
            </a:r>
            <a:r>
              <a:rPr lang="en-US" dirty="0"/>
              <a:t>, </a:t>
            </a:r>
            <a:r>
              <a:rPr lang="en-US" dirty="0" err="1"/>
              <a:t>hemijska</a:t>
            </a:r>
            <a:r>
              <a:rPr lang="en-US" dirty="0"/>
              <a:t>-, </a:t>
            </a:r>
            <a:r>
              <a:rPr lang="en-US" dirty="0" err="1"/>
              <a:t>avio</a:t>
            </a:r>
            <a:r>
              <a:rPr lang="en-US" dirty="0"/>
              <a:t>-, </a:t>
            </a:r>
            <a:r>
              <a:rPr lang="en-US" dirty="0" err="1"/>
              <a:t>vasionska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,…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>
            <a:normAutofit/>
          </a:bodyPr>
          <a:lstStyle/>
          <a:p>
            <a:r>
              <a:rPr lang="en-US" sz="2400" dirty="0" err="1"/>
              <a:t>Podela</a:t>
            </a:r>
            <a:r>
              <a:rPr lang="en-US" sz="2400" dirty="0"/>
              <a:t>:	1. </a:t>
            </a:r>
            <a:r>
              <a:rPr lang="en-US" sz="2400" dirty="0" err="1"/>
              <a:t>tehnički</a:t>
            </a:r>
            <a:r>
              <a:rPr lang="en-US" sz="2400" dirty="0"/>
              <a:t> </a:t>
            </a:r>
            <a:r>
              <a:rPr lang="en-US" sz="2400" dirty="0" err="1"/>
              <a:t>čist</a:t>
            </a:r>
            <a:r>
              <a:rPr lang="en-US" sz="2400" dirty="0"/>
              <a:t> </a:t>
            </a:r>
            <a:r>
              <a:rPr lang="en-US" sz="2400" dirty="0" err="1"/>
              <a:t>nikl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2. </a:t>
            </a:r>
            <a:r>
              <a:rPr lang="en-US" sz="2400" dirty="0" err="1"/>
              <a:t>legure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ojačavaju</a:t>
            </a:r>
            <a:r>
              <a:rPr lang="en-US" sz="2400" dirty="0"/>
              <a:t> </a:t>
            </a:r>
            <a:r>
              <a:rPr lang="en-US" sz="2400" dirty="0" err="1"/>
              <a:t>čvrstim</a:t>
            </a:r>
            <a:r>
              <a:rPr lang="en-US" sz="2400" dirty="0"/>
              <a:t> </a:t>
            </a:r>
            <a:r>
              <a:rPr lang="en-US" sz="2400" dirty="0" err="1"/>
              <a:t>rastvorom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3. </a:t>
            </a:r>
            <a:r>
              <a:rPr lang="en-US" sz="2400" dirty="0" err="1"/>
              <a:t>legure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ojačavaju</a:t>
            </a:r>
            <a:r>
              <a:rPr lang="en-US" sz="2400" dirty="0"/>
              <a:t> </a:t>
            </a:r>
            <a:r>
              <a:rPr lang="en-US" sz="2400" dirty="0" err="1"/>
              <a:t>talož</a:t>
            </a:r>
            <a:r>
              <a:rPr lang="sr-Latn-RS" sz="2400" dirty="0" err="1"/>
              <a:t>enjem</a:t>
            </a:r>
            <a:r>
              <a:rPr lang="en-US" sz="2400" dirty="0"/>
              <a:t> (</a:t>
            </a:r>
            <a:r>
              <a:rPr lang="en-US" sz="2400" dirty="0" err="1"/>
              <a:t>starenjem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/>
              <a:t>		4. </a:t>
            </a:r>
            <a:r>
              <a:rPr lang="en-US" sz="2400" dirty="0" err="1"/>
              <a:t>legure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</a:t>
            </a:r>
            <a:r>
              <a:rPr lang="en-US" sz="2400" dirty="0" err="1"/>
              <a:t>ojačavaju</a:t>
            </a:r>
            <a:r>
              <a:rPr lang="en-US" sz="2400" dirty="0"/>
              <a:t> </a:t>
            </a:r>
            <a:r>
              <a:rPr lang="en-US" sz="2400" dirty="0" err="1"/>
              <a:t>disperziono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8" t="18749" r="13103" b="8334"/>
          <a:stretch/>
        </p:blipFill>
        <p:spPr>
          <a:xfrm>
            <a:off x="37011" y="2057400"/>
            <a:ext cx="903078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3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Tehnički</a:t>
            </a:r>
            <a:r>
              <a:rPr lang="en-US" u="sng" dirty="0"/>
              <a:t> </a:t>
            </a:r>
            <a:r>
              <a:rPr lang="en-US" u="sng" dirty="0" err="1"/>
              <a:t>čisti</a:t>
            </a:r>
            <a:r>
              <a:rPr lang="en-US" u="sng" dirty="0"/>
              <a:t> </a:t>
            </a:r>
            <a:r>
              <a:rPr lang="en-US" u="sng" dirty="0" err="1"/>
              <a:t>nikl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99 do 99,6% Ni</a:t>
            </a:r>
          </a:p>
          <a:p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legure</a:t>
            </a:r>
            <a:r>
              <a:rPr lang="en-US" sz="2800" dirty="0"/>
              <a:t> </a:t>
            </a:r>
            <a:r>
              <a:rPr lang="en-US" sz="2800" dirty="0" err="1"/>
              <a:t>koje</a:t>
            </a:r>
            <a:r>
              <a:rPr lang="en-US" sz="2800" dirty="0"/>
              <a:t> se </a:t>
            </a:r>
            <a:r>
              <a:rPr lang="en-US" sz="2800" dirty="0" err="1"/>
              <a:t>zavaruju</a:t>
            </a:r>
            <a:r>
              <a:rPr lang="en-US" sz="2800" dirty="0"/>
              <a:t>, </a:t>
            </a:r>
            <a:r>
              <a:rPr lang="en-US" sz="2800" dirty="0" err="1"/>
              <a:t>ograničava</a:t>
            </a:r>
            <a:r>
              <a:rPr lang="en-US" sz="2800" dirty="0"/>
              <a:t> se C </a:t>
            </a:r>
            <a:r>
              <a:rPr lang="en-US" sz="2800" dirty="0" err="1"/>
              <a:t>na</a:t>
            </a:r>
            <a:r>
              <a:rPr lang="en-US" sz="2800" dirty="0"/>
              <a:t> 0,02%, </a:t>
            </a:r>
            <a:r>
              <a:rPr lang="en-US" sz="2800" dirty="0" err="1"/>
              <a:t>jer</a:t>
            </a:r>
            <a:r>
              <a:rPr lang="en-US" sz="2800" dirty="0"/>
              <a:t> se </a:t>
            </a:r>
            <a:r>
              <a:rPr lang="en-US" sz="2800" dirty="0" err="1"/>
              <a:t>izdvaja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granicama</a:t>
            </a:r>
            <a:r>
              <a:rPr lang="en-US" sz="2800" dirty="0"/>
              <a:t> </a:t>
            </a:r>
            <a:r>
              <a:rPr lang="en-US" sz="2800" dirty="0" err="1"/>
              <a:t>zrna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grafit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smanjuje</a:t>
            </a:r>
            <a:r>
              <a:rPr lang="en-US" sz="2800" dirty="0"/>
              <a:t> </a:t>
            </a:r>
            <a:r>
              <a:rPr lang="en-US" sz="2800" dirty="0" err="1"/>
              <a:t>duktilnost</a:t>
            </a:r>
            <a:endParaRPr lang="en-US" sz="2800" dirty="0"/>
          </a:p>
          <a:p>
            <a:r>
              <a:rPr lang="en-US" sz="2800" dirty="0" err="1"/>
              <a:t>Mikrostruktura</a:t>
            </a:r>
            <a:r>
              <a:rPr lang="en-US" sz="2800" dirty="0"/>
              <a:t> se ne </a:t>
            </a:r>
            <a:r>
              <a:rPr lang="en-US" sz="2800" dirty="0" err="1"/>
              <a:t>menja</a:t>
            </a:r>
            <a:r>
              <a:rPr lang="en-US" sz="2800" dirty="0"/>
              <a:t> </a:t>
            </a:r>
            <a:r>
              <a:rPr lang="en-US" sz="2800" dirty="0" err="1"/>
              <a:t>zagrevanjem</a:t>
            </a:r>
            <a:r>
              <a:rPr lang="en-US" sz="2800" dirty="0"/>
              <a:t> – </a:t>
            </a:r>
            <a:r>
              <a:rPr lang="en-US" sz="2800" dirty="0" err="1"/>
              <a:t>slično</a:t>
            </a:r>
            <a:r>
              <a:rPr lang="en-US" sz="2800" dirty="0"/>
              <a:t>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kod</a:t>
            </a:r>
            <a:r>
              <a:rPr lang="en-US" sz="2800" dirty="0"/>
              <a:t> </a:t>
            </a:r>
            <a:r>
              <a:rPr lang="en-US" sz="2800" dirty="0" err="1"/>
              <a:t>austenitnih</a:t>
            </a:r>
            <a:r>
              <a:rPr lang="en-US" sz="2800" dirty="0"/>
              <a:t> </a:t>
            </a:r>
            <a:r>
              <a:rPr lang="en-US" sz="2800" dirty="0" err="1"/>
              <a:t>nerđajućih</a:t>
            </a:r>
            <a:r>
              <a:rPr lang="en-US" sz="2800" dirty="0"/>
              <a:t> </a:t>
            </a:r>
            <a:r>
              <a:rPr lang="en-US" sz="2800" dirty="0" err="1"/>
              <a:t>čelika</a:t>
            </a:r>
            <a:endParaRPr lang="sr-Latn-RS" sz="2800" dirty="0"/>
          </a:p>
          <a:p>
            <a:r>
              <a:rPr lang="sr-Latn-RS" sz="2800" dirty="0"/>
              <a:t>Dobro se zavaruje, lakše od legura Ni</a:t>
            </a:r>
            <a:endParaRPr lang="en-US" sz="2800" dirty="0"/>
          </a:p>
          <a:p>
            <a:endParaRPr lang="sr-Latn-C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48" t="43750" r="12519" b="39583"/>
          <a:stretch/>
        </p:blipFill>
        <p:spPr>
          <a:xfrm rot="10800000" flipH="1" flipV="1">
            <a:off x="0" y="5334000"/>
            <a:ext cx="913447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err="1"/>
              <a:t>Legirajući</a:t>
            </a:r>
            <a:r>
              <a:rPr lang="en-US" sz="2800" dirty="0"/>
              <a:t> </a:t>
            </a:r>
            <a:r>
              <a:rPr lang="en-US" sz="2800" dirty="0" err="1"/>
              <a:t>elementi</a:t>
            </a:r>
            <a:r>
              <a:rPr lang="en-US" sz="2800" dirty="0"/>
              <a:t>: Cu, Fe, Co, Cr, Mo</a:t>
            </a:r>
          </a:p>
          <a:p>
            <a:r>
              <a:rPr lang="en-US" sz="2800" b="1" dirty="0" err="1"/>
              <a:t>Legure</a:t>
            </a:r>
            <a:r>
              <a:rPr lang="en-US" sz="2800" b="1" dirty="0"/>
              <a:t> Ni-Cu</a:t>
            </a:r>
            <a:r>
              <a:rPr lang="en-US" sz="2800" dirty="0"/>
              <a:t>:</a:t>
            </a:r>
          </a:p>
          <a:p>
            <a:pPr>
              <a:buFontTx/>
              <a:buChar char="-"/>
            </a:pPr>
            <a:r>
              <a:rPr lang="en-US" sz="2800" dirty="0" err="1"/>
              <a:t>Ojačavaju</a:t>
            </a:r>
            <a:r>
              <a:rPr lang="en-US" sz="2800" dirty="0"/>
              <a:t> pl.def., a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zagrevanjem</a:t>
            </a:r>
            <a:r>
              <a:rPr lang="en-US" sz="2800" dirty="0"/>
              <a:t> </a:t>
            </a:r>
            <a:r>
              <a:rPr lang="en-US" sz="2800" dirty="0" err="1"/>
              <a:t>dolazi</a:t>
            </a:r>
            <a:r>
              <a:rPr lang="en-US" sz="2800" dirty="0"/>
              <a:t> do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rekristalizacije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vraćanja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 err="1"/>
              <a:t>prvobitnih</a:t>
            </a:r>
            <a:r>
              <a:rPr lang="en-US" sz="2800" dirty="0"/>
              <a:t> </a:t>
            </a:r>
            <a:r>
              <a:rPr lang="en-US" sz="2800" dirty="0" err="1"/>
              <a:t>meh.osobina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506854"/>
          </a:xfrm>
        </p:spPr>
        <p:txBody>
          <a:bodyPr>
            <a:normAutofit/>
          </a:bodyPr>
          <a:lstStyle/>
          <a:p>
            <a:r>
              <a:rPr lang="en-US" u="sng" dirty="0" err="1"/>
              <a:t>Legure</a:t>
            </a:r>
            <a:r>
              <a:rPr lang="en-US" u="sng" dirty="0"/>
              <a:t> </a:t>
            </a:r>
            <a:r>
              <a:rPr lang="en-US" u="sng" dirty="0" err="1"/>
              <a:t>nikla</a:t>
            </a:r>
            <a:r>
              <a:rPr lang="en-US" u="sng" dirty="0"/>
              <a:t> </a:t>
            </a:r>
            <a:r>
              <a:rPr lang="en-US" u="sng" dirty="0" err="1"/>
              <a:t>sa</a:t>
            </a:r>
            <a:r>
              <a:rPr lang="en-US" u="sng" dirty="0"/>
              <a:t> </a:t>
            </a:r>
            <a:r>
              <a:rPr lang="en-US" u="sng" dirty="0" err="1"/>
              <a:t>čvrstim</a:t>
            </a:r>
            <a:r>
              <a:rPr lang="en-US" u="sng" dirty="0"/>
              <a:t> </a:t>
            </a:r>
            <a:r>
              <a:rPr lang="en-US" u="sng" dirty="0" err="1"/>
              <a:t>rastvorom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2" t="25000" r="35945" b="16666"/>
          <a:stretch/>
        </p:blipFill>
        <p:spPr>
          <a:xfrm>
            <a:off x="5562600" y="2133600"/>
            <a:ext cx="3124201" cy="33645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7028" t="34374" r="7248" b="39584"/>
          <a:stretch/>
        </p:blipFill>
        <p:spPr>
          <a:xfrm>
            <a:off x="60960" y="4495800"/>
            <a:ext cx="557784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Legure</a:t>
            </a:r>
            <a:r>
              <a:rPr lang="en-US" b="1" dirty="0"/>
              <a:t> Ni-Fe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Izrazitno</a:t>
            </a:r>
            <a:r>
              <a:rPr lang="en-US" dirty="0"/>
              <a:t> </a:t>
            </a:r>
            <a:r>
              <a:rPr lang="en-US" dirty="0" err="1"/>
              <a:t>niski</a:t>
            </a:r>
            <a:r>
              <a:rPr lang="en-US" dirty="0"/>
              <a:t> </a:t>
            </a:r>
            <a:r>
              <a:rPr lang="en-US" dirty="0" err="1"/>
              <a:t>koef.termičkog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širenja</a:t>
            </a:r>
            <a:r>
              <a:rPr lang="en-US" dirty="0"/>
              <a:t> (36%Ni – invar ~0)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rezervoare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tečni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naftni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prirodni</a:t>
            </a:r>
            <a:r>
              <a:rPr lang="en-US" dirty="0"/>
              <a:t> gas </a:t>
            </a:r>
            <a:r>
              <a:rPr lang="en-US" dirty="0" err="1"/>
              <a:t>na</a:t>
            </a:r>
            <a:r>
              <a:rPr lang="en-US" dirty="0"/>
              <a:t> temp. </a:t>
            </a:r>
          </a:p>
          <a:p>
            <a:pPr marL="0" indent="0">
              <a:buNone/>
            </a:pPr>
            <a:r>
              <a:rPr lang="en-US" dirty="0"/>
              <a:t>    -160 do -196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r>
              <a:rPr lang="en-US" b="1" dirty="0" err="1"/>
              <a:t>Legure</a:t>
            </a:r>
            <a:r>
              <a:rPr lang="en-US" b="1" dirty="0"/>
              <a:t> Ni-Cr-Fe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Visoka</a:t>
            </a:r>
            <a:r>
              <a:rPr lang="en-US" dirty="0"/>
              <a:t> </a:t>
            </a:r>
            <a:r>
              <a:rPr lang="en-US" dirty="0" err="1"/>
              <a:t>koroz</a:t>
            </a:r>
            <a:r>
              <a:rPr lang="en-US" dirty="0"/>
              <a:t>. </a:t>
            </a:r>
            <a:r>
              <a:rPr lang="en-US" dirty="0" err="1"/>
              <a:t>postojanost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poviš</a:t>
            </a:r>
            <a:r>
              <a:rPr lang="en-US" dirty="0"/>
              <a:t>. temp.</a:t>
            </a:r>
          </a:p>
          <a:p>
            <a:pPr>
              <a:buFontTx/>
              <a:buChar char="-"/>
            </a:pPr>
            <a:r>
              <a:rPr lang="en-US" dirty="0"/>
              <a:t>NiCr20-otpornost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oksidaciju-za</a:t>
            </a:r>
            <a:r>
              <a:rPr lang="en-US" dirty="0"/>
              <a:t> </a:t>
            </a:r>
            <a:r>
              <a:rPr lang="en-US" dirty="0" err="1"/>
              <a:t>grejače</a:t>
            </a:r>
            <a:r>
              <a:rPr lang="en-US" dirty="0"/>
              <a:t> </a:t>
            </a:r>
            <a:r>
              <a:rPr lang="en-US" dirty="0" err="1"/>
              <a:t>peći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NiCr15Fe (600)/NiCr29Fe (690)-rad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povišenim</a:t>
            </a:r>
            <a:r>
              <a:rPr lang="en-US" dirty="0"/>
              <a:t> temp.</a:t>
            </a:r>
          </a:p>
          <a:p>
            <a:pPr>
              <a:buFontTx/>
              <a:buChar char="-"/>
            </a:pPr>
            <a:r>
              <a:rPr lang="en-US" dirty="0"/>
              <a:t>NiCr23Al (601)-</a:t>
            </a:r>
            <a:r>
              <a:rPr lang="en-US" dirty="0" err="1"/>
              <a:t>otporna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termički</a:t>
            </a:r>
            <a:r>
              <a:rPr lang="en-US" dirty="0"/>
              <a:t> </a:t>
            </a:r>
            <a:r>
              <a:rPr lang="en-US" dirty="0" err="1"/>
              <a:t>zamor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45" t="21875" r="33602" b="14583"/>
          <a:stretch/>
        </p:blipFill>
        <p:spPr>
          <a:xfrm>
            <a:off x="5237812" y="0"/>
            <a:ext cx="390618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2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Legura</a:t>
            </a:r>
            <a:r>
              <a:rPr lang="en-US" b="1" dirty="0"/>
              <a:t> Ni-Mo </a:t>
            </a:r>
            <a:r>
              <a:rPr lang="en-US" b="1" dirty="0" err="1"/>
              <a:t>i</a:t>
            </a:r>
            <a:r>
              <a:rPr lang="en-US" b="1" dirty="0"/>
              <a:t> Ni-Mo-Cr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sr-Latn-RS" dirty="0"/>
              <a:t>Mo povećava </a:t>
            </a:r>
            <a:r>
              <a:rPr lang="sr-Latn-RS" dirty="0" err="1"/>
              <a:t>korozionu</a:t>
            </a:r>
            <a:r>
              <a:rPr lang="sr-Latn-RS" dirty="0"/>
              <a:t> postojanost</a:t>
            </a:r>
            <a:endParaRPr lang="en-US" dirty="0"/>
          </a:p>
          <a:p>
            <a:pPr>
              <a:buFontTx/>
              <a:buChar char="-"/>
            </a:pPr>
            <a:r>
              <a:rPr lang="sr-Latn-RS" dirty="0"/>
              <a:t>Ni-Mo nisu otporne na naponsku koroziju (stvaranje </a:t>
            </a:r>
            <a:r>
              <a:rPr lang="sr-Latn-RS" dirty="0" err="1"/>
              <a:t>intermetal.jedinj</a:t>
            </a:r>
            <a:r>
              <a:rPr lang="sr-Latn-RS" dirty="0"/>
              <a:t>. Ni</a:t>
            </a:r>
            <a:r>
              <a:rPr lang="sr-Latn-RS" baseline="-25000" dirty="0"/>
              <a:t>3</a:t>
            </a:r>
            <a:r>
              <a:rPr lang="sr-Latn-RS" dirty="0"/>
              <a:t>Mo i Ni</a:t>
            </a:r>
            <a:r>
              <a:rPr lang="sr-Latn-RS" baseline="-25000" dirty="0"/>
              <a:t>4</a:t>
            </a:r>
            <a:r>
              <a:rPr lang="sr-Latn-RS" dirty="0"/>
              <a:t>Mo koja ojačavaju materijal), najveća otpornost na redukujuće uslove (ključala HCl-hlorovodonična kis</a:t>
            </a:r>
            <a:r>
              <a:rPr lang="en-US" dirty="0" err="1"/>
              <a:t>elina</a:t>
            </a:r>
            <a:r>
              <a:rPr lang="sr-Latn-RS" dirty="0"/>
              <a:t>)</a:t>
            </a:r>
          </a:p>
          <a:p>
            <a:pPr>
              <a:buFontTx/>
              <a:buChar char="-"/>
            </a:pPr>
            <a:r>
              <a:rPr lang="sr-Latn-RS" dirty="0"/>
              <a:t>Ni-Mo-</a:t>
            </a:r>
            <a:r>
              <a:rPr lang="sr-Latn-RS" dirty="0" err="1"/>
              <a:t>Cr</a:t>
            </a:r>
            <a:r>
              <a:rPr lang="sr-Latn-RS" dirty="0"/>
              <a:t> otporna na naponsku koroziju, najveća otpornost na </a:t>
            </a:r>
            <a:r>
              <a:rPr lang="sr-Latn-RS" dirty="0" err="1"/>
              <a:t>oksidišuće</a:t>
            </a:r>
            <a:r>
              <a:rPr lang="sr-Latn-RS" dirty="0"/>
              <a:t> uslove (ključala H</a:t>
            </a:r>
            <a:r>
              <a:rPr lang="sr-Latn-RS" baseline="-25000" dirty="0"/>
              <a:t>2</a:t>
            </a:r>
            <a:r>
              <a:rPr lang="sr-Latn-RS" dirty="0"/>
              <a:t>SO</a:t>
            </a:r>
            <a:r>
              <a:rPr lang="sr-Latn-RS" baseline="-25000" dirty="0"/>
              <a:t>4</a:t>
            </a:r>
            <a:r>
              <a:rPr lang="sr-Latn-RS" dirty="0"/>
              <a:t>-sumporna </a:t>
            </a:r>
            <a:r>
              <a:rPr lang="sr-Latn-RS" dirty="0" err="1"/>
              <a:t>kis</a:t>
            </a:r>
            <a:r>
              <a:rPr lang="sr-Latn-RS" dirty="0"/>
              <a:t>.)</a:t>
            </a:r>
            <a:endParaRPr lang="en-US" dirty="0"/>
          </a:p>
          <a:p>
            <a:r>
              <a:rPr lang="en-US" b="1" dirty="0" err="1"/>
              <a:t>Legure</a:t>
            </a:r>
            <a:r>
              <a:rPr lang="en-US" b="1" dirty="0"/>
              <a:t> Ni-Si-Cr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sr-Latn-RS" dirty="0"/>
              <a:t>Štiti od ključale HNO</a:t>
            </a:r>
            <a:r>
              <a:rPr lang="sr-Latn-RS" baseline="-25000" dirty="0"/>
              <a:t>3</a:t>
            </a:r>
            <a:r>
              <a:rPr lang="sr-Latn-RS" dirty="0"/>
              <a:t> (azotna </a:t>
            </a:r>
            <a:r>
              <a:rPr lang="sr-Latn-RS" dirty="0" err="1"/>
              <a:t>kis</a:t>
            </a:r>
            <a:r>
              <a:rPr lang="sr-Latn-RS" dirty="0"/>
              <a:t>.) zbog sloja SiO</a:t>
            </a:r>
            <a:r>
              <a:rPr lang="sr-Latn-RS" baseline="-25000" dirty="0"/>
              <a:t>2</a:t>
            </a:r>
            <a:r>
              <a:rPr lang="sr-Latn-RS" dirty="0"/>
              <a:t> (Cr</a:t>
            </a:r>
            <a:r>
              <a:rPr lang="sr-Latn-RS" baseline="-25000" dirty="0"/>
              <a:t>2</a:t>
            </a:r>
            <a:r>
              <a:rPr lang="sr-Latn-RS" dirty="0"/>
              <a:t>O</a:t>
            </a:r>
            <a:r>
              <a:rPr lang="sr-Latn-RS" baseline="-25000" dirty="0"/>
              <a:t>3</a:t>
            </a:r>
            <a:r>
              <a:rPr lang="sr-Latn-RS" dirty="0"/>
              <a:t> oksidiše u CrO</a:t>
            </a:r>
            <a:r>
              <a:rPr lang="sr-Latn-RS" baseline="-25000" dirty="0"/>
              <a:t>3</a:t>
            </a:r>
            <a:r>
              <a:rPr lang="sr-Latn-RS" dirty="0"/>
              <a:t> i gubi zaštitna svojstva)</a:t>
            </a:r>
          </a:p>
          <a:p>
            <a:pPr>
              <a:buFontTx/>
              <a:buChar char="-"/>
            </a:pPr>
            <a:r>
              <a:rPr lang="sr-Latn-RS" dirty="0"/>
              <a:t>Teže </a:t>
            </a:r>
            <a:r>
              <a:rPr lang="sr-Latn-RS" dirty="0" err="1"/>
              <a:t>zavarljiv</a:t>
            </a:r>
            <a:r>
              <a:rPr lang="sr-Latn-RS" dirty="0"/>
              <a:t>: mali unos toplote, hlađenje vodom, </a:t>
            </a:r>
            <a:r>
              <a:rPr lang="sr-Latn-RS" dirty="0" err="1"/>
              <a:t>rastvarajuće</a:t>
            </a:r>
            <a:r>
              <a:rPr lang="sr-Latn-RS" dirty="0"/>
              <a:t> žarenje posle zavarivanja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9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  <a:r>
              <a:rPr lang="en-US" dirty="0" err="1"/>
              <a:t>legura</a:t>
            </a:r>
            <a:r>
              <a:rPr lang="en-US" dirty="0"/>
              <a:t> </a:t>
            </a:r>
            <a:r>
              <a:rPr lang="en-US" dirty="0" err="1"/>
              <a:t>nikla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čvrstim</a:t>
            </a:r>
            <a:r>
              <a:rPr lang="en-US" dirty="0"/>
              <a:t> </a:t>
            </a:r>
            <a:r>
              <a:rPr lang="en-US" dirty="0" err="1"/>
              <a:t>rastvorom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/>
              <a:t>Postupci kao za nerđajuće čelike</a:t>
            </a:r>
          </a:p>
          <a:p>
            <a:r>
              <a:rPr lang="sr-Latn-RS" dirty="0"/>
              <a:t>DM sastava sličnog kao OM, uz Al, Ti, </a:t>
            </a:r>
            <a:r>
              <a:rPr lang="sr-Latn-RS" dirty="0" err="1"/>
              <a:t>Nb</a:t>
            </a:r>
            <a:r>
              <a:rPr lang="sr-Latn-RS" dirty="0"/>
              <a:t> koji stvaraju nitride (kao i višak O </a:t>
            </a:r>
            <a:r>
              <a:rPr lang="en-US" dirty="0" err="1"/>
              <a:t>prevodi</a:t>
            </a:r>
            <a:r>
              <a:rPr lang="en-US" dirty="0"/>
              <a:t> </a:t>
            </a:r>
            <a:r>
              <a:rPr lang="sr-Latn-RS" dirty="0"/>
              <a:t>u okside) i ojačavaju metal šava</a:t>
            </a:r>
          </a:p>
          <a:p>
            <a:r>
              <a:rPr lang="sr-Latn-RS" dirty="0"/>
              <a:t>Postupci:</a:t>
            </a:r>
          </a:p>
          <a:p>
            <a:pPr marL="514350" indent="-514350">
              <a:buAutoNum type="arabicPeriod"/>
            </a:pPr>
            <a:r>
              <a:rPr lang="sr-Latn-RS" dirty="0"/>
              <a:t>REL/E: </a:t>
            </a:r>
            <a:r>
              <a:rPr lang="sr-Latn-RS" dirty="0" err="1"/>
              <a:t>jednosme.struja</a:t>
            </a:r>
            <a:r>
              <a:rPr lang="sr-Latn-RS" dirty="0"/>
              <a:t>, obrnuta polarnost</a:t>
            </a:r>
          </a:p>
          <a:p>
            <a:pPr marL="514350" indent="-514350">
              <a:buAutoNum type="arabicPeriod"/>
            </a:pPr>
            <a:r>
              <a:rPr lang="sr-Latn-RS" u="sng" dirty="0"/>
              <a:t>TIG</a:t>
            </a:r>
            <a:r>
              <a:rPr lang="sr-Latn-RS" dirty="0"/>
              <a:t>: </a:t>
            </a:r>
            <a:r>
              <a:rPr lang="sr-Latn-RS" dirty="0" err="1"/>
              <a:t>W+Th</a:t>
            </a:r>
            <a:r>
              <a:rPr lang="sr-Latn-RS" dirty="0"/>
              <a:t> elektrode, prava polarnost, Ar ili </a:t>
            </a:r>
            <a:r>
              <a:rPr lang="sr-Latn-RS" dirty="0" err="1"/>
              <a:t>Ar+H</a:t>
            </a:r>
            <a:r>
              <a:rPr lang="sr-Latn-RS" dirty="0"/>
              <a:t>, </a:t>
            </a:r>
            <a:r>
              <a:rPr lang="sr-Latn-RS" dirty="0" err="1"/>
              <a:t>Ar+He</a:t>
            </a:r>
            <a:r>
              <a:rPr lang="sr-Latn-RS" dirty="0"/>
              <a:t>, </a:t>
            </a:r>
            <a:r>
              <a:rPr lang="sr-Latn-RS" dirty="0" err="1"/>
              <a:t>Ar+O</a:t>
            </a:r>
            <a:r>
              <a:rPr lang="sr-Latn-RS" dirty="0"/>
              <a:t>, do 3 mm debljine OM i koreni zavari</a:t>
            </a:r>
          </a:p>
          <a:p>
            <a:pPr marL="514350" indent="-514350">
              <a:buAutoNum type="arabicPeriod"/>
            </a:pPr>
            <a:r>
              <a:rPr lang="sr-Latn-RS" dirty="0"/>
              <a:t>MIG: Ar+15(50)%He ; 3-10 mm OM</a:t>
            </a:r>
          </a:p>
          <a:p>
            <a:pPr marL="514350" indent="-514350">
              <a:buAutoNum type="arabicPeriod"/>
            </a:pPr>
            <a:r>
              <a:rPr lang="sr-Latn-RS" dirty="0"/>
              <a:t>Plazma: Ar-plazma gas, Ar+H</a:t>
            </a:r>
            <a:r>
              <a:rPr lang="sr-Latn-RS" baseline="-25000" dirty="0"/>
              <a:t>2</a:t>
            </a:r>
            <a:r>
              <a:rPr lang="sr-Latn-RS" dirty="0"/>
              <a:t> zaštitni gas, do 10 mm OM; </a:t>
            </a:r>
            <a:r>
              <a:rPr lang="sr-Latn-RS" dirty="0" err="1"/>
              <a:t>mikroplazma</a:t>
            </a:r>
            <a:r>
              <a:rPr lang="sr-Latn-RS" dirty="0"/>
              <a:t> bez DM</a:t>
            </a:r>
          </a:p>
          <a:p>
            <a:pPr marL="514350" indent="-514350">
              <a:buAutoNum type="arabicPeriod"/>
            </a:pPr>
            <a:r>
              <a:rPr lang="sr-Latn-RS" dirty="0"/>
              <a:t>EPP: DM žica ili traka,  spajanje i </a:t>
            </a:r>
            <a:r>
              <a:rPr lang="sr-Latn-RS" dirty="0" err="1"/>
              <a:t>navarivanje</a:t>
            </a:r>
            <a:r>
              <a:rPr lang="sr-Latn-RS" dirty="0"/>
              <a:t> (</a:t>
            </a:r>
            <a:r>
              <a:rPr lang="sr-Latn-RS" dirty="0" err="1"/>
              <a:t>plakiranje</a:t>
            </a:r>
            <a:r>
              <a:rPr lang="sr-Latn-R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69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u="sng" dirty="0"/>
              <a:t>Legure nikla koje ojačavaju taloženjem</a:t>
            </a:r>
            <a:endParaRPr lang="en-US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289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Legirane sa </a:t>
            </a:r>
            <a:r>
              <a:rPr lang="en-US" u="sng" dirty="0"/>
              <a:t>Cu</a:t>
            </a:r>
            <a:r>
              <a:rPr lang="en-US" dirty="0"/>
              <a:t>, Fe, </a:t>
            </a:r>
            <a:r>
              <a:rPr lang="en-US" dirty="0" err="1"/>
              <a:t>Mn</a:t>
            </a:r>
            <a:r>
              <a:rPr lang="en-US" dirty="0"/>
              <a:t>, Al, 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sr-Latn-RS" dirty="0"/>
              <a:t>– „</a:t>
            </a:r>
            <a:r>
              <a:rPr lang="sr-Latn-RS" dirty="0" err="1"/>
              <a:t>Monel</a:t>
            </a:r>
            <a:r>
              <a:rPr lang="sr-Latn-RS" dirty="0"/>
              <a:t>“</a:t>
            </a:r>
          </a:p>
          <a:p>
            <a:r>
              <a:rPr lang="sr-Latn-RS" dirty="0"/>
              <a:t>Stvaraju se </a:t>
            </a:r>
            <a:r>
              <a:rPr lang="sr-Latn-RS" dirty="0" err="1"/>
              <a:t>intermetalna</a:t>
            </a:r>
            <a:r>
              <a:rPr lang="sr-Latn-RS" dirty="0"/>
              <a:t> jedinjenja (Ni</a:t>
            </a:r>
            <a:r>
              <a:rPr lang="sr-Latn-RS" baseline="-25000" dirty="0"/>
              <a:t>3</a:t>
            </a:r>
            <a:r>
              <a:rPr lang="sr-Latn-RS" dirty="0"/>
              <a:t>Al; Ni</a:t>
            </a:r>
            <a:r>
              <a:rPr lang="sr-Latn-RS" baseline="-25000" dirty="0"/>
              <a:t>3</a:t>
            </a:r>
            <a:r>
              <a:rPr lang="sr-Latn-RS" dirty="0"/>
              <a:t>Ti; Ni</a:t>
            </a:r>
            <a:r>
              <a:rPr lang="sr-Latn-RS" baseline="-25000" dirty="0"/>
              <a:t>3</a:t>
            </a:r>
            <a:r>
              <a:rPr lang="sr-Latn-RS" dirty="0"/>
              <a:t>Nb)</a:t>
            </a:r>
          </a:p>
          <a:p>
            <a:r>
              <a:rPr lang="sr-Latn-RS" dirty="0"/>
              <a:t>Velika čvrstoća na povišenim temperaturama (otp.na puzanje)</a:t>
            </a:r>
          </a:p>
          <a:p>
            <a:r>
              <a:rPr lang="sr-Latn-RS" dirty="0"/>
              <a:t>Dobijanje kovanjem i </a:t>
            </a:r>
            <a:r>
              <a:rPr lang="sr-Latn-RS" dirty="0" err="1"/>
              <a:t>livenjem</a:t>
            </a:r>
            <a:endParaRPr lang="sr-Latn-RS" dirty="0"/>
          </a:p>
          <a:p>
            <a:r>
              <a:rPr lang="sr-Latn-RS" dirty="0"/>
              <a:t>Dalje poboljšanje sa </a:t>
            </a:r>
            <a:r>
              <a:rPr lang="en-US" u="sng" dirty="0"/>
              <a:t>Cr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, Mo, Fe, </a:t>
            </a:r>
            <a:r>
              <a:rPr lang="sr-Latn-RS" dirty="0" err="1"/>
              <a:t>Co</a:t>
            </a:r>
            <a:r>
              <a:rPr lang="en-US" dirty="0"/>
              <a:t>,</a:t>
            </a:r>
            <a:r>
              <a:rPr lang="sr-Latn-RS" dirty="0"/>
              <a:t> V</a:t>
            </a:r>
            <a:r>
              <a:rPr lang="en-US" dirty="0"/>
              <a:t> </a:t>
            </a:r>
            <a:r>
              <a:rPr lang="sr-Latn-RS" dirty="0"/>
              <a:t>– „</a:t>
            </a:r>
            <a:r>
              <a:rPr lang="sr-Latn-RS" dirty="0" err="1"/>
              <a:t>Inconel</a:t>
            </a:r>
            <a:r>
              <a:rPr lang="sr-Latn-RS" dirty="0"/>
              <a:t>“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00" t="29166" r="2562" b="55208"/>
          <a:stretch/>
        </p:blipFill>
        <p:spPr>
          <a:xfrm>
            <a:off x="31652" y="4618037"/>
            <a:ext cx="8803962" cy="1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0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4187</TotalTime>
  <Words>870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Tehnologija spajanja savremenih materijala </vt:lpstr>
      <vt:lpstr>Zavarljivost nikla i legura nikla</vt:lpstr>
      <vt:lpstr>PowerPoint Presentation</vt:lpstr>
      <vt:lpstr>Tehnički čisti nikl</vt:lpstr>
      <vt:lpstr>Legure nikla sa čvrstim rastvorom</vt:lpstr>
      <vt:lpstr>PowerPoint Presentation</vt:lpstr>
      <vt:lpstr>PowerPoint Presentation</vt:lpstr>
      <vt:lpstr>Zavarivanje legura nikla sa čvrstim rastvorom</vt:lpstr>
      <vt:lpstr>Legure nikla koje ojačavaju taloženjem</vt:lpstr>
      <vt:lpstr>Zavarivanje legura koje ojačavaju taloženjem</vt:lpstr>
      <vt:lpstr>PowerPoint Presentation</vt:lpstr>
      <vt:lpstr>Legure nikla koje ojačavaju disperziono</vt:lpstr>
      <vt:lpstr>Raznorodni spojevi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spajanja savremenih materijala</dc:title>
  <dc:creator>sebastijan</dc:creator>
  <cp:lastModifiedBy>Sebastian Baloš</cp:lastModifiedBy>
  <cp:revision>225</cp:revision>
  <dcterms:created xsi:type="dcterms:W3CDTF">2015-08-03T17:45:04Z</dcterms:created>
  <dcterms:modified xsi:type="dcterms:W3CDTF">2016-12-26T08:57:49Z</dcterms:modified>
</cp:coreProperties>
</file>